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56" r:id="rId2"/>
    <p:sldId id="326" r:id="rId3"/>
    <p:sldId id="327" r:id="rId4"/>
    <p:sldId id="328" r:id="rId5"/>
    <p:sldId id="329" r:id="rId6"/>
    <p:sldId id="330" r:id="rId7"/>
    <p:sldId id="331" r:id="rId8"/>
    <p:sldId id="332"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7" autoAdjust="0"/>
    <p:restoredTop sz="94660"/>
  </p:normalViewPr>
  <p:slideViewPr>
    <p:cSldViewPr snapToGrid="0">
      <p:cViewPr varScale="1">
        <p:scale>
          <a:sx n="128" d="100"/>
          <a:sy n="128" d="100"/>
        </p:scale>
        <p:origin x="280"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DF9BFA-FE82-40F9-BE3A-5BE1559A3C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FCCEF2-A2DB-4C85-B6B0-D554619BED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A25C7-B45A-4A5A-85EA-8E9FF23DBC3D}" type="datetimeFigureOut">
              <a:rPr lang="en-US" smtClean="0"/>
              <a:t>4/8/20</a:t>
            </a:fld>
            <a:endParaRPr lang="en-US"/>
          </a:p>
        </p:txBody>
      </p:sp>
      <p:sp>
        <p:nvSpPr>
          <p:cNvPr id="4" name="Footer Placeholder 3">
            <a:extLst>
              <a:ext uri="{FF2B5EF4-FFF2-40B4-BE49-F238E27FC236}">
                <a16:creationId xmlns:a16="http://schemas.microsoft.com/office/drawing/2014/main" id="{90286E2E-4635-4C0C-861B-C02F9A22B7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9F0D27-B9C4-4A58-A87F-3452011E71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347C51-BA2E-49BC-B927-C8BEBD9897F3}" type="slidenum">
              <a:rPr lang="en-US" smtClean="0"/>
              <a:t>‹#›</a:t>
            </a:fld>
            <a:endParaRPr lang="en-US"/>
          </a:p>
        </p:txBody>
      </p:sp>
    </p:spTree>
    <p:extLst>
      <p:ext uri="{BB962C8B-B14F-4D97-AF65-F5344CB8AC3E}">
        <p14:creationId xmlns:p14="http://schemas.microsoft.com/office/powerpoint/2010/main" val="2953236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FA1C-E0E3-440A-A0C5-B0C6A898CDFB}" type="datetimeFigureOut">
              <a:rPr lang="en-US" smtClean="0"/>
              <a:t>4/8/20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EE63-CB16-40B2-93B8-6422ED52B9EB}" type="slidenum">
              <a:rPr lang="en-US" smtClean="0"/>
              <a:t>‹#›</a:t>
            </a:fld>
            <a:endParaRPr lang="en-US"/>
          </a:p>
        </p:txBody>
      </p:sp>
    </p:spTree>
    <p:extLst>
      <p:ext uri="{BB962C8B-B14F-4D97-AF65-F5344CB8AC3E}">
        <p14:creationId xmlns:p14="http://schemas.microsoft.com/office/powerpoint/2010/main" val="25967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a:t>
            </a:fld>
            <a:endParaRPr lang="en-US"/>
          </a:p>
        </p:txBody>
      </p:sp>
    </p:spTree>
    <p:extLst>
      <p:ext uri="{BB962C8B-B14F-4D97-AF65-F5344CB8AC3E}">
        <p14:creationId xmlns:p14="http://schemas.microsoft.com/office/powerpoint/2010/main" val="404623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2</a:t>
            </a:fld>
            <a:endParaRPr lang="en-US"/>
          </a:p>
        </p:txBody>
      </p:sp>
    </p:spTree>
    <p:extLst>
      <p:ext uri="{BB962C8B-B14F-4D97-AF65-F5344CB8AC3E}">
        <p14:creationId xmlns:p14="http://schemas.microsoft.com/office/powerpoint/2010/main" val="196391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3</a:t>
            </a:fld>
            <a:endParaRPr lang="en-US"/>
          </a:p>
        </p:txBody>
      </p:sp>
    </p:spTree>
    <p:extLst>
      <p:ext uri="{BB962C8B-B14F-4D97-AF65-F5344CB8AC3E}">
        <p14:creationId xmlns:p14="http://schemas.microsoft.com/office/powerpoint/2010/main" val="239720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4</a:t>
            </a:fld>
            <a:endParaRPr lang="en-US"/>
          </a:p>
        </p:txBody>
      </p:sp>
    </p:spTree>
    <p:extLst>
      <p:ext uri="{BB962C8B-B14F-4D97-AF65-F5344CB8AC3E}">
        <p14:creationId xmlns:p14="http://schemas.microsoft.com/office/powerpoint/2010/main" val="80317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5</a:t>
            </a:fld>
            <a:endParaRPr lang="en-US"/>
          </a:p>
        </p:txBody>
      </p:sp>
    </p:spTree>
    <p:extLst>
      <p:ext uri="{BB962C8B-B14F-4D97-AF65-F5344CB8AC3E}">
        <p14:creationId xmlns:p14="http://schemas.microsoft.com/office/powerpoint/2010/main" val="46236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6</a:t>
            </a:fld>
            <a:endParaRPr lang="en-US"/>
          </a:p>
        </p:txBody>
      </p:sp>
    </p:spTree>
    <p:extLst>
      <p:ext uri="{BB962C8B-B14F-4D97-AF65-F5344CB8AC3E}">
        <p14:creationId xmlns:p14="http://schemas.microsoft.com/office/powerpoint/2010/main" val="11919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Kafka retains messages for a configurable period of time and it is up to the consumers to adjust their </a:t>
            </a:r>
            <a:r>
              <a:rPr lang="en-US" sz="1200" b="0" i="0" kern="1200" dirty="0" err="1">
                <a:solidFill>
                  <a:schemeClr val="tx1"/>
                </a:solidFill>
                <a:latin typeface="+mn-lt"/>
                <a:ea typeface="+mn-ea"/>
                <a:cs typeface="+mn-cs"/>
              </a:rPr>
              <a:t>behaviour</a:t>
            </a:r>
            <a:r>
              <a:rPr lang="en-US" sz="1200" b="0" i="0" kern="1200" dirty="0">
                <a:solidFill>
                  <a:schemeClr val="tx1"/>
                </a:solidFill>
                <a:latin typeface="+mn-lt"/>
                <a:ea typeface="+mn-ea"/>
                <a:cs typeface="+mn-cs"/>
              </a:rPr>
              <a:t> accordingly. For instance, if Kafka is configured to keep messages for a day and a consumer is down for a period of longer than a day, the consumer will lose messages. However, if the consumer is down for an hour it can begin to read messages again starting from its last known offset. From the point of view of Kafka, it keeps no state on what the consumers are reading from a topic.</a:t>
            </a:r>
          </a:p>
          <a:p>
            <a:br>
              <a:rPr lang="en-US" dirty="0"/>
            </a:br>
            <a:endParaRPr lang="en-US" dirty="0"/>
          </a:p>
        </p:txBody>
      </p:sp>
      <p:sp>
        <p:nvSpPr>
          <p:cNvPr id="4" name="Slide Number Placeholder 3"/>
          <p:cNvSpPr>
            <a:spLocks noGrp="1"/>
          </p:cNvSpPr>
          <p:nvPr>
            <p:ph type="sldNum" sz="quarter" idx="10"/>
          </p:nvPr>
        </p:nvSpPr>
        <p:spPr/>
        <p:txBody>
          <a:bodyPr/>
          <a:lstStyle/>
          <a:p>
            <a:fld id="{A1268619-A542-45D9-A0CB-012D2488165E}" type="slidenum">
              <a:rPr lang="en-US" smtClean="0"/>
              <a:pPr/>
              <a:t>7</a:t>
            </a:fld>
            <a:endParaRPr lang="en-US"/>
          </a:p>
        </p:txBody>
      </p:sp>
    </p:spTree>
    <p:extLst>
      <p:ext uri="{BB962C8B-B14F-4D97-AF65-F5344CB8AC3E}">
        <p14:creationId xmlns:p14="http://schemas.microsoft.com/office/powerpoint/2010/main" val="2380604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8</a:t>
            </a:fld>
            <a:endParaRPr lang="en-US"/>
          </a:p>
        </p:txBody>
      </p:sp>
    </p:spTree>
    <p:extLst>
      <p:ext uri="{BB962C8B-B14F-4D97-AF65-F5344CB8AC3E}">
        <p14:creationId xmlns:p14="http://schemas.microsoft.com/office/powerpoint/2010/main" val="1539543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345682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25174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073175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983064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55060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5361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D98B4-F191-4651-B001-EDDFBC28B1FF}"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079437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D98B4-F191-4651-B001-EDDFBC28B1FF}"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31675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D98B4-F191-4651-B001-EDDFBC28B1FF}" type="datetimeFigureOut">
              <a:rPr lang="en-US" smtClean="0"/>
              <a:t>4/8/20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787584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847033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436932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98B4-F191-4651-B001-EDDFBC28B1FF}" type="datetimeFigureOut">
              <a:rPr lang="en-US" smtClean="0"/>
              <a:t>4/8/20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85BAC-489F-4179-8F13-BD89F260A586}" type="slidenum">
              <a:rPr lang="en-US" smtClean="0"/>
              <a:t>‹#›</a:t>
            </a:fld>
            <a:endParaRPr lang="en-US"/>
          </a:p>
        </p:txBody>
      </p:sp>
    </p:spTree>
    <p:extLst>
      <p:ext uri="{BB962C8B-B14F-4D97-AF65-F5344CB8AC3E}">
        <p14:creationId xmlns:p14="http://schemas.microsoft.com/office/powerpoint/2010/main" val="13148914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www.confluent.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E411EF9-311E-4FE0-93AE-C335D6A32EBB}"/>
              </a:ext>
            </a:extLst>
          </p:cNvPr>
          <p:cNvSpPr>
            <a:spLocks noGrp="1"/>
          </p:cNvSpPr>
          <p:nvPr>
            <p:ph type="ctrTitle"/>
          </p:nvPr>
        </p:nvSpPr>
        <p:spPr>
          <a:xfrm>
            <a:off x="2284026" y="2043663"/>
            <a:ext cx="4578895" cy="2031055"/>
          </a:xfrm>
        </p:spPr>
        <p:txBody>
          <a:bodyPr>
            <a:normAutofit/>
          </a:bodyPr>
          <a:lstStyle/>
          <a:p>
            <a:r>
              <a:rPr lang="en-US" sz="5600">
                <a:solidFill>
                  <a:srgbClr val="FFFFFF"/>
                </a:solidFill>
              </a:rPr>
              <a:t>ECE 530 Cloud Computing</a:t>
            </a:r>
          </a:p>
        </p:txBody>
      </p:sp>
      <p:sp>
        <p:nvSpPr>
          <p:cNvPr id="3" name="Subtitle 2">
            <a:extLst>
              <a:ext uri="{FF2B5EF4-FFF2-40B4-BE49-F238E27FC236}">
                <a16:creationId xmlns:a16="http://schemas.microsoft.com/office/drawing/2014/main" id="{F59785EB-1023-4E53-BE5D-C0E23E2DF675}"/>
              </a:ext>
            </a:extLst>
          </p:cNvPr>
          <p:cNvSpPr>
            <a:spLocks noGrp="1"/>
          </p:cNvSpPr>
          <p:nvPr>
            <p:ph type="subTitle" idx="1"/>
          </p:nvPr>
        </p:nvSpPr>
        <p:spPr>
          <a:xfrm>
            <a:off x="2284026" y="4074718"/>
            <a:ext cx="4578895" cy="682079"/>
          </a:xfrm>
        </p:spPr>
        <p:txBody>
          <a:bodyPr>
            <a:normAutofit/>
          </a:bodyPr>
          <a:lstStyle/>
          <a:p>
            <a:r>
              <a:rPr lang="en-US" sz="1500">
                <a:solidFill>
                  <a:srgbClr val="FFFFFF"/>
                </a:solidFill>
              </a:rPr>
              <a:t>Ioannis Papapanagiotou</a:t>
            </a:r>
          </a:p>
          <a:p>
            <a:r>
              <a:rPr lang="en-US" sz="1500">
                <a:solidFill>
                  <a:srgbClr val="FFFFFF"/>
                </a:solidFill>
              </a:rPr>
              <a:t>Introduction to Kafka</a:t>
            </a:r>
          </a:p>
        </p:txBody>
      </p:sp>
    </p:spTree>
    <p:extLst>
      <p:ext uri="{BB962C8B-B14F-4D97-AF65-F5344CB8AC3E}">
        <p14:creationId xmlns:p14="http://schemas.microsoft.com/office/powerpoint/2010/main" val="1147382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2600" y="640080"/>
            <a:ext cx="2322320" cy="5613236"/>
          </a:xfrm>
        </p:spPr>
        <p:txBody>
          <a:bodyPr anchor="ctr">
            <a:normAutofit/>
          </a:bodyPr>
          <a:lstStyle/>
          <a:p>
            <a:r>
              <a:rPr lang="en-US">
                <a:solidFill>
                  <a:srgbClr val="FFFFFF"/>
                </a:solidFill>
              </a:rPr>
              <a:t>Kafka</a:t>
            </a:r>
          </a:p>
        </p:txBody>
      </p:sp>
      <p:sp>
        <p:nvSpPr>
          <p:cNvPr id="3" name="Content Placeholder 2"/>
          <p:cNvSpPr>
            <a:spLocks noGrp="1"/>
          </p:cNvSpPr>
          <p:nvPr>
            <p:ph idx="1"/>
          </p:nvPr>
        </p:nvSpPr>
        <p:spPr>
          <a:xfrm>
            <a:off x="3519342" y="298175"/>
            <a:ext cx="5136536" cy="4721086"/>
          </a:xfrm>
        </p:spPr>
        <p:txBody>
          <a:bodyPr anchor="ctr">
            <a:normAutofit fontScale="62500" lnSpcReduction="20000"/>
          </a:bodyPr>
          <a:lstStyle/>
          <a:p>
            <a:r>
              <a:rPr lang="en-US" sz="2900" dirty="0"/>
              <a:t>Names comes from the famous German novelist Franz Kafka.</a:t>
            </a:r>
          </a:p>
          <a:p>
            <a:pPr lvl="1"/>
            <a:r>
              <a:rPr lang="en-US" sz="2900" dirty="0"/>
              <a:t>Jay Kreps chose the name as "a system optimized for writing”.</a:t>
            </a:r>
          </a:p>
          <a:p>
            <a:r>
              <a:rPr lang="en-US" sz="2900" b="1" dirty="0"/>
              <a:t>Kafka</a:t>
            </a:r>
            <a:r>
              <a:rPr lang="en-US" sz="2900" dirty="0"/>
              <a:t> is publish-subscribe messaging rethought as a distributed commit log.</a:t>
            </a:r>
          </a:p>
          <a:p>
            <a:pPr lvl="1"/>
            <a:r>
              <a:rPr lang="en-US" sz="2900" dirty="0"/>
              <a:t>Kafka Documentation </a:t>
            </a:r>
            <a:r>
              <a:rPr lang="en-US" sz="2900" i="1" dirty="0"/>
              <a:t>http://</a:t>
            </a:r>
            <a:r>
              <a:rPr lang="en-US" sz="2900" i="1" dirty="0" err="1"/>
              <a:t>kafka.apache.org</a:t>
            </a:r>
            <a:r>
              <a:rPr lang="en-US" sz="2900" i="1" dirty="0"/>
              <a:t>/</a:t>
            </a:r>
          </a:p>
          <a:p>
            <a:r>
              <a:rPr lang="en-US" sz="2900" dirty="0"/>
              <a:t>Apache Kafka is based on the </a:t>
            </a:r>
            <a:r>
              <a:rPr lang="en-US" sz="2900" u="sng" dirty="0"/>
              <a:t>commit log</a:t>
            </a:r>
            <a:r>
              <a:rPr lang="en-US" sz="2900" dirty="0"/>
              <a:t>, and it allows users to subscribe to it and publish data to any number of systems or real-time applications. </a:t>
            </a:r>
          </a:p>
          <a:p>
            <a:r>
              <a:rPr lang="en-US" sz="2900" dirty="0"/>
              <a:t>Initially developed by LinkedIn Engineers.</a:t>
            </a:r>
          </a:p>
          <a:p>
            <a:pPr lvl="1"/>
            <a:r>
              <a:rPr lang="en-US" sz="2900" dirty="0"/>
              <a:t>Open Sourced in 2011</a:t>
            </a:r>
          </a:p>
          <a:p>
            <a:pPr lvl="1"/>
            <a:r>
              <a:rPr lang="en-US" sz="2900" dirty="0"/>
              <a:t>LinkedIn decided it was too great and branched it out to a separate company </a:t>
            </a:r>
            <a:r>
              <a:rPr lang="en-US" sz="2900" dirty="0">
                <a:hlinkClick r:id="rId3"/>
              </a:rPr>
              <a:t>Confluent</a:t>
            </a:r>
            <a:r>
              <a:rPr lang="en-US" sz="2900" dirty="0"/>
              <a:t> to continue building (and eventually selling) tools that develop this idea even further.</a:t>
            </a:r>
          </a:p>
          <a:p>
            <a:pPr lvl="1"/>
            <a:endParaRPr lang="en-US" sz="2000" dirty="0"/>
          </a:p>
          <a:p>
            <a:endParaRPr lang="en-US" sz="2000" dirty="0"/>
          </a:p>
        </p:txBody>
      </p:sp>
      <p:pic>
        <p:nvPicPr>
          <p:cNvPr id="4" name="Picture 3">
            <a:extLst>
              <a:ext uri="{FF2B5EF4-FFF2-40B4-BE49-F238E27FC236}">
                <a16:creationId xmlns:a16="http://schemas.microsoft.com/office/drawing/2014/main" id="{3969EC27-7005-3F44-9C59-1007A5D2E04D}"/>
              </a:ext>
            </a:extLst>
          </p:cNvPr>
          <p:cNvPicPr>
            <a:picLocks noChangeAspect="1"/>
          </p:cNvPicPr>
          <p:nvPr/>
        </p:nvPicPr>
        <p:blipFill>
          <a:blip r:embed="rId4"/>
          <a:stretch>
            <a:fillRect/>
          </a:stretch>
        </p:blipFill>
        <p:spPr>
          <a:xfrm>
            <a:off x="4848962" y="4558509"/>
            <a:ext cx="2488335" cy="2488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Kafka</a:t>
            </a:r>
          </a:p>
        </p:txBody>
      </p:sp>
      <p:sp>
        <p:nvSpPr>
          <p:cNvPr id="3" name="Content Placeholder 2"/>
          <p:cNvSpPr>
            <a:spLocks noGrp="1"/>
          </p:cNvSpPr>
          <p:nvPr>
            <p:ph idx="1"/>
          </p:nvPr>
        </p:nvSpPr>
        <p:spPr/>
        <p:txBody>
          <a:bodyPr>
            <a:normAutofit/>
          </a:bodyPr>
          <a:lstStyle/>
          <a:p>
            <a:r>
              <a:rPr lang="en-US" sz="1800" dirty="0"/>
              <a:t>Kafka is a distributed messaging system providing fast, highly scalable and redundant messaging through a pub-sub model. Kafka’s distributed design gives it several advantages. </a:t>
            </a:r>
          </a:p>
          <a:p>
            <a:pPr marL="914400" lvl="1" indent="-514350">
              <a:buFont typeface="+mj-lt"/>
              <a:buAutoNum type="arabicPeriod"/>
            </a:pPr>
            <a:r>
              <a:rPr lang="en-US" sz="1800" dirty="0"/>
              <a:t>Kafka allows a large number of permanent or ad-hoc consumers. </a:t>
            </a:r>
          </a:p>
          <a:p>
            <a:pPr marL="914400" lvl="1" indent="-514350">
              <a:buFont typeface="+mj-lt"/>
              <a:buAutoNum type="arabicPeriod"/>
            </a:pPr>
            <a:r>
              <a:rPr lang="en-US" sz="1800" dirty="0"/>
              <a:t>Kafka is highly available and resilient to node failures and supports automatic recovery. </a:t>
            </a:r>
          </a:p>
          <a:p>
            <a:r>
              <a:rPr lang="en-US" sz="1800" dirty="0"/>
              <a:t>In real world data systems, these characteristics make Kafka an ideal fit for communication and integration between components of large scale data systems.</a:t>
            </a:r>
          </a:p>
          <a:p>
            <a:endParaRPr lang="en-US" dirty="0"/>
          </a:p>
        </p:txBody>
      </p:sp>
      <p:pic>
        <p:nvPicPr>
          <p:cNvPr id="4" name="Picture 3">
            <a:extLst>
              <a:ext uri="{FF2B5EF4-FFF2-40B4-BE49-F238E27FC236}">
                <a16:creationId xmlns:a16="http://schemas.microsoft.com/office/drawing/2014/main" id="{DA0E155F-30FB-4840-99AC-CDF039C6F556}"/>
              </a:ext>
            </a:extLst>
          </p:cNvPr>
          <p:cNvPicPr>
            <a:picLocks noChangeAspect="1"/>
          </p:cNvPicPr>
          <p:nvPr/>
        </p:nvPicPr>
        <p:blipFill>
          <a:blip r:embed="rId3"/>
          <a:stretch>
            <a:fillRect/>
          </a:stretch>
        </p:blipFill>
        <p:spPr>
          <a:xfrm>
            <a:off x="3303932" y="4515454"/>
            <a:ext cx="2536135" cy="21324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2600" y="640080"/>
            <a:ext cx="2322320" cy="5613236"/>
          </a:xfrm>
        </p:spPr>
        <p:txBody>
          <a:bodyPr anchor="ctr">
            <a:normAutofit/>
          </a:bodyPr>
          <a:lstStyle/>
          <a:p>
            <a:r>
              <a:rPr lang="en-US" sz="3400">
                <a:solidFill>
                  <a:srgbClr val="FFFFFF"/>
                </a:solidFill>
              </a:rPr>
              <a:t>Kafka Terminology</a:t>
            </a:r>
          </a:p>
        </p:txBody>
      </p:sp>
      <p:sp>
        <p:nvSpPr>
          <p:cNvPr id="3" name="Content Placeholder 2"/>
          <p:cNvSpPr>
            <a:spLocks noGrp="1"/>
          </p:cNvSpPr>
          <p:nvPr>
            <p:ph idx="1"/>
          </p:nvPr>
        </p:nvSpPr>
        <p:spPr>
          <a:xfrm>
            <a:off x="3524863" y="640082"/>
            <a:ext cx="5136536" cy="2484884"/>
          </a:xfrm>
        </p:spPr>
        <p:txBody>
          <a:bodyPr anchor="ctr">
            <a:normAutofit/>
          </a:bodyPr>
          <a:lstStyle/>
          <a:p>
            <a:r>
              <a:rPr lang="en-US" sz="1300"/>
              <a:t>The basic architecture of Kafka is organized around a few key terms: </a:t>
            </a:r>
          </a:p>
          <a:p>
            <a:pPr lvl="1"/>
            <a:r>
              <a:rPr lang="en-US" sz="1300" b="1"/>
              <a:t>Topics</a:t>
            </a:r>
            <a:r>
              <a:rPr lang="en-US" sz="1300"/>
              <a:t>: All Kafka messages are organized into </a:t>
            </a:r>
            <a:r>
              <a:rPr lang="en-US" sz="1300" i="1"/>
              <a:t>topics</a:t>
            </a:r>
            <a:r>
              <a:rPr lang="en-US" sz="1300"/>
              <a:t>. </a:t>
            </a:r>
          </a:p>
          <a:p>
            <a:pPr lvl="2"/>
            <a:r>
              <a:rPr lang="en-US" sz="1300"/>
              <a:t>If you wish to send a message you send it to a specific topic and if you wish to read a message you read it from a specific topic</a:t>
            </a:r>
          </a:p>
          <a:p>
            <a:pPr lvl="1"/>
            <a:r>
              <a:rPr lang="en-US" sz="1300" b="1"/>
              <a:t>Producers: </a:t>
            </a:r>
            <a:r>
              <a:rPr lang="en-US" sz="1300" i="1"/>
              <a:t>producers</a:t>
            </a:r>
            <a:r>
              <a:rPr lang="en-US" sz="1300"/>
              <a:t> push messages into a Kafka topic.</a:t>
            </a:r>
            <a:endParaRPr lang="en-US" sz="1300" b="1"/>
          </a:p>
          <a:p>
            <a:pPr lvl="1"/>
            <a:r>
              <a:rPr lang="en-US" sz="1300" b="1"/>
              <a:t>Consumers: </a:t>
            </a:r>
            <a:r>
              <a:rPr lang="en-US" sz="1300"/>
              <a:t>A </a:t>
            </a:r>
            <a:r>
              <a:rPr lang="en-US" sz="1300" i="1"/>
              <a:t>consumer</a:t>
            </a:r>
            <a:r>
              <a:rPr lang="en-US" sz="1300"/>
              <a:t> of topics pulls messages off of a Kafka topic.</a:t>
            </a:r>
            <a:endParaRPr lang="en-US" sz="1300" b="1"/>
          </a:p>
          <a:p>
            <a:pPr lvl="1"/>
            <a:r>
              <a:rPr lang="en-US" sz="1300" b="1"/>
              <a:t>Brokers: </a:t>
            </a:r>
            <a:r>
              <a:rPr lang="en-US" sz="1300"/>
              <a:t>Kafka, as a distributed system, runs in a cluster. Each node in the cluster is called a Kafka </a:t>
            </a:r>
            <a:r>
              <a:rPr lang="en-US" sz="1300" i="1"/>
              <a:t>broker</a:t>
            </a:r>
            <a:r>
              <a:rPr lang="en-US" sz="1300"/>
              <a:t>.</a:t>
            </a:r>
            <a:endParaRPr lang="en-US" sz="1300" b="1"/>
          </a:p>
        </p:txBody>
      </p:sp>
      <p:pic>
        <p:nvPicPr>
          <p:cNvPr id="4" name="Picture 3">
            <a:extLst>
              <a:ext uri="{FF2B5EF4-FFF2-40B4-BE49-F238E27FC236}">
                <a16:creationId xmlns:a16="http://schemas.microsoft.com/office/drawing/2014/main" id="{11CC4799-62E0-F140-87FF-36634CF51422}"/>
              </a:ext>
            </a:extLst>
          </p:cNvPr>
          <p:cNvPicPr>
            <a:picLocks noChangeAspect="1"/>
          </p:cNvPicPr>
          <p:nvPr/>
        </p:nvPicPr>
        <p:blipFill>
          <a:blip r:embed="rId3"/>
          <a:stretch>
            <a:fillRect/>
          </a:stretch>
        </p:blipFill>
        <p:spPr>
          <a:xfrm>
            <a:off x="3490722" y="3650267"/>
            <a:ext cx="5170677" cy="2081197"/>
          </a:xfrm>
          <a:prstGeom prst="rect">
            <a:avLst/>
          </a:prstGeom>
        </p:spPr>
      </p:pic>
    </p:spTree>
    <p:extLst>
      <p:ext uri="{BB962C8B-B14F-4D97-AF65-F5344CB8AC3E}">
        <p14:creationId xmlns:p14="http://schemas.microsoft.com/office/powerpoint/2010/main" val="280012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Kafka Topic</a:t>
            </a:r>
          </a:p>
        </p:txBody>
      </p:sp>
      <p:sp>
        <p:nvSpPr>
          <p:cNvPr id="3" name="Content Placeholder 2"/>
          <p:cNvSpPr>
            <a:spLocks noGrp="1"/>
          </p:cNvSpPr>
          <p:nvPr>
            <p:ph idx="1"/>
          </p:nvPr>
        </p:nvSpPr>
        <p:spPr>
          <a:xfrm>
            <a:off x="457200" y="1516182"/>
            <a:ext cx="8229600" cy="4525963"/>
          </a:xfrm>
        </p:spPr>
        <p:txBody>
          <a:bodyPr>
            <a:normAutofit/>
          </a:bodyPr>
          <a:lstStyle/>
          <a:p>
            <a:r>
              <a:rPr lang="en-US" sz="2000" dirty="0"/>
              <a:t>Kafka topics are divided into a number of </a:t>
            </a:r>
            <a:r>
              <a:rPr lang="en-US" sz="2000" i="1" dirty="0"/>
              <a:t>partitions</a:t>
            </a:r>
            <a:r>
              <a:rPr lang="en-US" sz="2000" dirty="0"/>
              <a:t>. </a:t>
            </a:r>
          </a:p>
          <a:p>
            <a:pPr lvl="1"/>
            <a:r>
              <a:rPr lang="en-US" sz="1800" dirty="0"/>
              <a:t>Partitions allow you to parallelize a topic by splitting the data in a particular topic across multiple brokers</a:t>
            </a:r>
          </a:p>
          <a:p>
            <a:pPr lvl="1"/>
            <a:r>
              <a:rPr lang="en-US" sz="1800" dirty="0"/>
              <a:t>Each partition can be placed on a separate machine to allow for multiple consumers to read from a topic in parallel. </a:t>
            </a:r>
          </a:p>
          <a:p>
            <a:r>
              <a:rPr lang="en-US" sz="2000" dirty="0"/>
              <a:t>Consumers can also be parallelized so that multiple consumers can read from multiple partitions in a topic allowing for very high message processing throughput.</a:t>
            </a:r>
          </a:p>
        </p:txBody>
      </p:sp>
      <p:pic>
        <p:nvPicPr>
          <p:cNvPr id="22530" name="Picture 2" descr="http://sookocheff.com/img/kafka/kafka-in-a-nutshell/log-anatomy.png"/>
          <p:cNvPicPr>
            <a:picLocks noChangeAspect="1" noChangeArrowheads="1"/>
          </p:cNvPicPr>
          <p:nvPr/>
        </p:nvPicPr>
        <p:blipFill>
          <a:blip r:embed="rId3" cstate="print"/>
          <a:srcRect/>
          <a:stretch>
            <a:fillRect/>
          </a:stretch>
        </p:blipFill>
        <p:spPr bwMode="auto">
          <a:xfrm>
            <a:off x="2743220" y="4069073"/>
            <a:ext cx="3840438" cy="2464897"/>
          </a:xfrm>
          <a:prstGeom prst="rect">
            <a:avLst/>
          </a:prstGeom>
          <a:noFill/>
        </p:spPr>
      </p:pic>
    </p:spTree>
    <p:extLst>
      <p:ext uri="{BB962C8B-B14F-4D97-AF65-F5344CB8AC3E}">
        <p14:creationId xmlns:p14="http://schemas.microsoft.com/office/powerpoint/2010/main" val="315929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Kafka Topic (</a:t>
            </a:r>
            <a:r>
              <a:rPr lang="en-US" dirty="0" err="1"/>
              <a:t>cnt’d</a:t>
            </a:r>
            <a:r>
              <a:rPr lang="en-US" dirty="0"/>
              <a:t>)</a:t>
            </a:r>
          </a:p>
        </p:txBody>
      </p:sp>
      <p:sp>
        <p:nvSpPr>
          <p:cNvPr id="3" name="Content Placeholder 2"/>
          <p:cNvSpPr>
            <a:spLocks noGrp="1"/>
          </p:cNvSpPr>
          <p:nvPr>
            <p:ph idx="1"/>
          </p:nvPr>
        </p:nvSpPr>
        <p:spPr/>
        <p:txBody>
          <a:bodyPr>
            <a:normAutofit fontScale="85000" lnSpcReduction="10000"/>
          </a:bodyPr>
          <a:lstStyle/>
          <a:p>
            <a:r>
              <a:rPr lang="en-US" dirty="0"/>
              <a:t> Each message within a partition has an identifier called its </a:t>
            </a:r>
            <a:r>
              <a:rPr lang="en-US" i="1" dirty="0"/>
              <a:t>offset</a:t>
            </a:r>
            <a:r>
              <a:rPr lang="en-US" dirty="0"/>
              <a:t>. </a:t>
            </a:r>
          </a:p>
          <a:p>
            <a:pPr lvl="1"/>
            <a:r>
              <a:rPr lang="en-US" dirty="0"/>
              <a:t>The offset the ordering of messages as an immutable sequence. </a:t>
            </a:r>
          </a:p>
          <a:p>
            <a:r>
              <a:rPr lang="en-US" dirty="0"/>
              <a:t>Kafka maintains this message ordering for you.</a:t>
            </a:r>
          </a:p>
          <a:p>
            <a:r>
              <a:rPr lang="en-US" dirty="0"/>
              <a:t>Consumers can read messages starting from a specific offset and are allowed to read from any offset point they choose, allowing consumers to join the cluster at any point in time they see fit.</a:t>
            </a:r>
          </a:p>
          <a:p>
            <a:r>
              <a:rPr lang="en-US" dirty="0"/>
              <a:t>Given these constraints, each specific message in a Kafka cluster can be uniquely identified by a </a:t>
            </a:r>
            <a:r>
              <a:rPr lang="en-US" dirty="0" err="1"/>
              <a:t>tuple</a:t>
            </a:r>
            <a:r>
              <a:rPr lang="en-US" dirty="0"/>
              <a:t> consisting of </a:t>
            </a:r>
          </a:p>
          <a:p>
            <a:pPr lvl="1"/>
            <a:r>
              <a:rPr lang="en-US" dirty="0"/>
              <a:t>the message’s topic </a:t>
            </a:r>
          </a:p>
          <a:p>
            <a:pPr lvl="1"/>
            <a:r>
              <a:rPr lang="en-US" dirty="0"/>
              <a:t>partition</a:t>
            </a:r>
          </a:p>
          <a:p>
            <a:pPr lvl="1"/>
            <a:r>
              <a:rPr lang="en-US" dirty="0"/>
              <a:t>offset within the partition.</a:t>
            </a:r>
          </a:p>
        </p:txBody>
      </p:sp>
    </p:spTree>
    <p:extLst>
      <p:ext uri="{BB962C8B-B14F-4D97-AF65-F5344CB8AC3E}">
        <p14:creationId xmlns:p14="http://schemas.microsoft.com/office/powerpoint/2010/main" val="383115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0" y="-2"/>
            <a:ext cx="305245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82600" y="640080"/>
            <a:ext cx="2322320" cy="5613236"/>
          </a:xfrm>
        </p:spPr>
        <p:txBody>
          <a:bodyPr anchor="ctr">
            <a:normAutofit/>
          </a:bodyPr>
          <a:lstStyle/>
          <a:p>
            <a:r>
              <a:rPr lang="en-US">
                <a:solidFill>
                  <a:srgbClr val="FFFFFF"/>
                </a:solidFill>
              </a:rPr>
              <a:t>Kafka Partition</a:t>
            </a:r>
          </a:p>
        </p:txBody>
      </p:sp>
      <p:sp>
        <p:nvSpPr>
          <p:cNvPr id="3" name="Content Placeholder 2"/>
          <p:cNvSpPr>
            <a:spLocks noGrp="1"/>
          </p:cNvSpPr>
          <p:nvPr>
            <p:ph idx="1"/>
          </p:nvPr>
        </p:nvSpPr>
        <p:spPr>
          <a:xfrm>
            <a:off x="3524863" y="640081"/>
            <a:ext cx="5136536" cy="3116909"/>
          </a:xfrm>
        </p:spPr>
        <p:txBody>
          <a:bodyPr anchor="ctr">
            <a:normAutofit/>
          </a:bodyPr>
          <a:lstStyle/>
          <a:p>
            <a:r>
              <a:rPr lang="en-US" sz="1700" dirty="0"/>
              <a:t>Another way to view a partition is as a log. </a:t>
            </a:r>
          </a:p>
          <a:p>
            <a:pPr lvl="1"/>
            <a:r>
              <a:rPr lang="en-US" sz="1700" dirty="0"/>
              <a:t>A data source writes messages to the log and one or more consumers reads from the log at the point in time they choose.</a:t>
            </a:r>
          </a:p>
          <a:p>
            <a:r>
              <a:rPr lang="en-US" sz="1700" dirty="0"/>
              <a:t>In the diagram below, a data source is writing to the log and consumers A and B are reading from the log at different offsets.</a:t>
            </a:r>
          </a:p>
        </p:txBody>
      </p:sp>
      <p:pic>
        <p:nvPicPr>
          <p:cNvPr id="25602" name="Picture 2" descr="http://sookocheff.com/img/kafka/kafka-in-a-nutshell/data-log.png"/>
          <p:cNvPicPr>
            <a:picLocks noChangeAspect="1" noChangeArrowheads="1"/>
          </p:cNvPicPr>
          <p:nvPr/>
        </p:nvPicPr>
        <p:blipFill>
          <a:blip r:embed="rId3" cstate="print"/>
          <a:stretch>
            <a:fillRect/>
          </a:stretch>
        </p:blipFill>
        <p:spPr bwMode="auto">
          <a:xfrm>
            <a:off x="4163827" y="3429000"/>
            <a:ext cx="3870447" cy="3116909"/>
          </a:xfrm>
          <a:prstGeom prst="rect">
            <a:avLst/>
          </a:prstGeom>
          <a:noFill/>
        </p:spPr>
      </p:pic>
    </p:spTree>
    <p:extLst>
      <p:ext uri="{BB962C8B-B14F-4D97-AF65-F5344CB8AC3E}">
        <p14:creationId xmlns:p14="http://schemas.microsoft.com/office/powerpoint/2010/main" val="55886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Partitions and Broker</a:t>
            </a:r>
          </a:p>
        </p:txBody>
      </p:sp>
      <p:sp>
        <p:nvSpPr>
          <p:cNvPr id="3" name="Content Placeholder 2"/>
          <p:cNvSpPr>
            <a:spLocks noGrp="1"/>
          </p:cNvSpPr>
          <p:nvPr>
            <p:ph idx="1"/>
          </p:nvPr>
        </p:nvSpPr>
        <p:spPr>
          <a:xfrm>
            <a:off x="457200" y="1417342"/>
            <a:ext cx="8229600" cy="1905000"/>
          </a:xfrm>
        </p:spPr>
        <p:txBody>
          <a:bodyPr>
            <a:normAutofit fontScale="85000" lnSpcReduction="20000"/>
          </a:bodyPr>
          <a:lstStyle/>
          <a:p>
            <a:r>
              <a:rPr lang="en-US" dirty="0"/>
              <a:t>Each </a:t>
            </a:r>
            <a:r>
              <a:rPr lang="en-US" b="1" dirty="0"/>
              <a:t>broker</a:t>
            </a:r>
            <a:r>
              <a:rPr lang="en-US" dirty="0"/>
              <a:t> holds a number of </a:t>
            </a:r>
            <a:r>
              <a:rPr lang="en-US" b="1" dirty="0"/>
              <a:t>partitions</a:t>
            </a:r>
            <a:r>
              <a:rPr lang="en-US" dirty="0"/>
              <a:t> and each of these partitions can be either a leader or a replica for a topic. </a:t>
            </a:r>
          </a:p>
          <a:p>
            <a:r>
              <a:rPr lang="en-US" dirty="0"/>
              <a:t>All writes and reads to a topic go through the leader and the leader coordinates updating replicas with new data. If a leader fails, </a:t>
            </a:r>
          </a:p>
          <a:p>
            <a:pPr lvl="1"/>
            <a:r>
              <a:rPr lang="en-US" dirty="0"/>
              <a:t>a replica takes over as the new leader.</a:t>
            </a:r>
          </a:p>
        </p:txBody>
      </p:sp>
      <p:pic>
        <p:nvPicPr>
          <p:cNvPr id="26626" name="Picture 2" descr="http://sookocheff.com/img/kafka/kafka-in-a-nutshell/partitions.png"/>
          <p:cNvPicPr>
            <a:picLocks noChangeAspect="1" noChangeArrowheads="1"/>
          </p:cNvPicPr>
          <p:nvPr/>
        </p:nvPicPr>
        <p:blipFill>
          <a:blip r:embed="rId3" cstate="print"/>
          <a:srcRect/>
          <a:stretch>
            <a:fillRect/>
          </a:stretch>
        </p:blipFill>
        <p:spPr bwMode="auto">
          <a:xfrm>
            <a:off x="1524000" y="3581400"/>
            <a:ext cx="6076950" cy="2876551"/>
          </a:xfrm>
          <a:prstGeom prst="rect">
            <a:avLst/>
          </a:prstGeom>
          <a:noFill/>
        </p:spPr>
      </p:pic>
    </p:spTree>
    <p:extLst>
      <p:ext uri="{BB962C8B-B14F-4D97-AF65-F5344CB8AC3E}">
        <p14:creationId xmlns:p14="http://schemas.microsoft.com/office/powerpoint/2010/main" val="14226362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729</Words>
  <Application>Microsoft Macintosh PowerPoint</Application>
  <PresentationFormat>On-screen Show (4:3)</PresentationFormat>
  <Paragraphs>56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ECE 530 Cloud Computing</vt:lpstr>
      <vt:lpstr>Kafka</vt:lpstr>
      <vt:lpstr>More on Kafka</vt:lpstr>
      <vt:lpstr>Kafka Terminology</vt:lpstr>
      <vt:lpstr>Anatomy of a Kafka Topic</vt:lpstr>
      <vt:lpstr>Anatomy of a Kafka Topic (cnt’d)</vt:lpstr>
      <vt:lpstr>Kafka Partition</vt:lpstr>
      <vt:lpstr>Partitions and Broker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530 Cloud Computing</dc:title>
  <dc:creator>Ioannis Papapanagiotou</dc:creator>
  <cp:lastModifiedBy>Ioannis Papapanagiotou</cp:lastModifiedBy>
  <cp:revision>4</cp:revision>
  <dcterms:created xsi:type="dcterms:W3CDTF">2020-04-08T14:37:31Z</dcterms:created>
  <dcterms:modified xsi:type="dcterms:W3CDTF">2020-04-08T14:51:11Z</dcterms:modified>
</cp:coreProperties>
</file>